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62" r:id="rId3"/>
    <p:sldId id="263" r:id="rId4"/>
    <p:sldId id="264" r:id="rId5"/>
    <p:sldId id="260" r:id="rId6"/>
    <p:sldId id="266" r:id="rId7"/>
    <p:sldId id="276" r:id="rId8"/>
    <p:sldId id="277" r:id="rId9"/>
    <p:sldId id="265" r:id="rId10"/>
    <p:sldId id="267" r:id="rId11"/>
    <p:sldId id="268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9" r:id="rId23"/>
    <p:sldId id="291" r:id="rId24"/>
    <p:sldId id="292" r:id="rId25"/>
    <p:sldId id="293" r:id="rId26"/>
    <p:sldId id="288" r:id="rId27"/>
    <p:sldId id="290" r:id="rId28"/>
    <p:sldId id="294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havo 3.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7750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Lees paragraaf markt en vraag, betalingsbereidheid en markt.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5699403" cy="3880773"/>
          </a:xfrm>
        </p:spPr>
        <p:txBody>
          <a:bodyPr>
            <a:normAutofit/>
          </a:bodyPr>
          <a:lstStyle/>
          <a:p>
            <a:r>
              <a:rPr lang="nl-NL" sz="2500" dirty="0"/>
              <a:t>Hiervoor 5 minuten de tijd.</a:t>
            </a:r>
          </a:p>
          <a:p>
            <a:r>
              <a:rPr lang="nl-NL" sz="2500" dirty="0"/>
              <a:t>De eerste 3 minuten lees/werk je zelfstandig.</a:t>
            </a:r>
          </a:p>
          <a:p>
            <a:r>
              <a:rPr lang="nl-NL" sz="2500" dirty="0"/>
              <a:t>Daarna mag je overleggen</a:t>
            </a:r>
            <a:r>
              <a:rPr lang="nl-NL" sz="2500" dirty="0" smtClean="0"/>
              <a:t>.</a:t>
            </a:r>
          </a:p>
          <a:p>
            <a:endParaRPr lang="nl-NL" sz="2500" dirty="0"/>
          </a:p>
          <a:p>
            <a:pPr marL="0" indent="0">
              <a:buNone/>
            </a:pPr>
            <a:endParaRPr lang="nl-NL" sz="2500" dirty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6196263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6196263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6196263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619626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6196263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686144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21894" y="613611"/>
            <a:ext cx="8552107" cy="6063915"/>
          </a:xfrm>
        </p:spPr>
        <p:txBody>
          <a:bodyPr>
            <a:normAutofit fontScale="92500" lnSpcReduction="20000"/>
          </a:bodyPr>
          <a:lstStyle/>
          <a:p>
            <a:r>
              <a:rPr lang="nl-NL" sz="2500" dirty="0" smtClean="0"/>
              <a:t>Wat is een markt?</a:t>
            </a:r>
          </a:p>
          <a:p>
            <a:r>
              <a:rPr lang="nl-NL" sz="2500" dirty="0" smtClean="0"/>
              <a:t>Een plek waar vraag en aanbod samenkomen</a:t>
            </a:r>
          </a:p>
          <a:p>
            <a:r>
              <a:rPr lang="nl-NL" sz="2500" dirty="0" smtClean="0"/>
              <a:t>Een concrete markt is een fysieke plek (de markt van groente en fruit)</a:t>
            </a:r>
          </a:p>
          <a:p>
            <a:r>
              <a:rPr lang="nl-NL" sz="2500" dirty="0" smtClean="0"/>
              <a:t>Een abstracte markt is een niet fysieke plek (bijvoorbeeld marktplaats of bol.com)</a:t>
            </a:r>
          </a:p>
          <a:p>
            <a:r>
              <a:rPr lang="nl-NL" sz="2500" dirty="0" smtClean="0"/>
              <a:t>Wat bepaald hoeveel producten je meeneemt naar deze markt.?</a:t>
            </a:r>
          </a:p>
          <a:p>
            <a:r>
              <a:rPr lang="nl-NL" sz="2500" dirty="0" smtClean="0"/>
              <a:t>Persoonlijke voorkeur, concurrerende producten, concurrenten, budget klant, weer/seizoen.</a:t>
            </a:r>
          </a:p>
          <a:p>
            <a:r>
              <a:rPr lang="nl-NL" sz="2500" dirty="0" smtClean="0"/>
              <a:t>Wat is betalingsbereidheid?</a:t>
            </a:r>
          </a:p>
          <a:p>
            <a:r>
              <a:rPr lang="nl-NL" sz="2500" dirty="0" smtClean="0"/>
              <a:t>Hoeveel de klanten (noemen we bij economie consumenten) bereid zijn maximaal te betalen.</a:t>
            </a:r>
          </a:p>
          <a:p>
            <a:r>
              <a:rPr lang="nl-NL" sz="2500" dirty="0" smtClean="0"/>
              <a:t>Waarom wil de aanbieder de betaling bereidheid kennen van de consumenten?</a:t>
            </a:r>
          </a:p>
          <a:p>
            <a:r>
              <a:rPr lang="nl-NL" sz="2500" dirty="0" smtClean="0"/>
              <a:t>Dan weet die de maximale prijs die hij kan vragen voor zijn producten.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497038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Beantwoord vragen 2 t/m 5.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5699403" cy="3880773"/>
          </a:xfrm>
        </p:spPr>
        <p:txBody>
          <a:bodyPr>
            <a:normAutofit/>
          </a:bodyPr>
          <a:lstStyle/>
          <a:p>
            <a:r>
              <a:rPr lang="nl-NL" sz="2500" dirty="0"/>
              <a:t>Hiervoor 5 minuten de tijd.</a:t>
            </a:r>
          </a:p>
          <a:p>
            <a:r>
              <a:rPr lang="nl-NL" sz="2500" dirty="0"/>
              <a:t>De eerste 3 minuten lees/werk je zelfstandig.</a:t>
            </a:r>
          </a:p>
          <a:p>
            <a:r>
              <a:rPr lang="nl-NL" sz="2500" dirty="0"/>
              <a:t>Daarna mag je overleggen</a:t>
            </a:r>
            <a:r>
              <a:rPr lang="nl-NL" sz="2500" dirty="0" smtClean="0"/>
              <a:t>.</a:t>
            </a:r>
          </a:p>
          <a:p>
            <a:endParaRPr lang="nl-NL" sz="2500" dirty="0"/>
          </a:p>
          <a:p>
            <a:pPr marL="0" indent="0">
              <a:buNone/>
            </a:pPr>
            <a:endParaRPr lang="nl-NL" sz="2500" dirty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6196263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6196263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6196263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619626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6196263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41215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285347" cy="469232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334629"/>
            <a:ext cx="12192001" cy="456272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789149"/>
            <a:ext cx="12192000" cy="421869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2" y="1104816"/>
            <a:ext cx="12192001" cy="639441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 rotWithShape="1">
          <a:blip r:embed="rId6"/>
          <a:srcRect t="35852"/>
          <a:stretch/>
        </p:blipFill>
        <p:spPr>
          <a:xfrm>
            <a:off x="-3" y="1673902"/>
            <a:ext cx="12192002" cy="487114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4" y="2161016"/>
            <a:ext cx="12192003" cy="334175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5" y="2415688"/>
            <a:ext cx="12192005" cy="422234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1" y="2768461"/>
            <a:ext cx="12191999" cy="642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19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Beantwoord vragen 6 t/m 8.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5699403" cy="3880773"/>
          </a:xfrm>
        </p:spPr>
        <p:txBody>
          <a:bodyPr>
            <a:normAutofit/>
          </a:bodyPr>
          <a:lstStyle/>
          <a:p>
            <a:r>
              <a:rPr lang="nl-NL" sz="2500" dirty="0"/>
              <a:t>Hiervoor 5 minuten de tijd.</a:t>
            </a:r>
          </a:p>
          <a:p>
            <a:r>
              <a:rPr lang="nl-NL" sz="2500" dirty="0"/>
              <a:t>De eerste 3 minuten lees/werk je zelfstandig.</a:t>
            </a:r>
          </a:p>
          <a:p>
            <a:r>
              <a:rPr lang="nl-NL" sz="2500" dirty="0"/>
              <a:t>Daarna mag je overleggen</a:t>
            </a:r>
            <a:r>
              <a:rPr lang="nl-NL" sz="2500" dirty="0" smtClean="0"/>
              <a:t>.</a:t>
            </a:r>
          </a:p>
          <a:p>
            <a:endParaRPr lang="nl-NL" sz="2500" dirty="0"/>
          </a:p>
          <a:p>
            <a:pPr marL="0" indent="0">
              <a:buNone/>
            </a:pPr>
            <a:endParaRPr lang="nl-NL" sz="2500" dirty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6196263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6196263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6196263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619626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6196263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179281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37926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79262"/>
            <a:ext cx="12192000" cy="139824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777505"/>
            <a:ext cx="12192000" cy="1441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81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510"/>
            <a:ext cx="12192000" cy="122601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35075"/>
            <a:ext cx="12192000" cy="1241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40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698"/>
            <a:ext cx="12192000" cy="130205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61533"/>
            <a:ext cx="12192000" cy="133773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527302"/>
            <a:ext cx="12192000" cy="118698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653300"/>
            <a:ext cx="12192000" cy="158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444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hebben we tot nu toe gezien?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4221" y="1251285"/>
            <a:ext cx="9189781" cy="4790078"/>
          </a:xfrm>
        </p:spPr>
        <p:txBody>
          <a:bodyPr>
            <a:noAutofit/>
          </a:bodyPr>
          <a:lstStyle/>
          <a:p>
            <a:r>
              <a:rPr lang="nl-NL" sz="2300" dirty="0" smtClean="0"/>
              <a:t>Een markt is een </a:t>
            </a:r>
            <a:r>
              <a:rPr lang="nl-NL" sz="2300" dirty="0"/>
              <a:t>plek waar vraag en aanbod samenkomen</a:t>
            </a:r>
          </a:p>
          <a:p>
            <a:r>
              <a:rPr lang="nl-NL" sz="2300" dirty="0"/>
              <a:t>Een concrete markt is een fysieke plek (de markt van groente en fruit)</a:t>
            </a:r>
          </a:p>
          <a:p>
            <a:r>
              <a:rPr lang="nl-NL" sz="2300" dirty="0"/>
              <a:t>Een abstracte markt is een niet fysieke plek (bijvoorbeeld marktplaats of bol.com)</a:t>
            </a:r>
          </a:p>
          <a:p>
            <a:r>
              <a:rPr lang="nl-NL" sz="2300" dirty="0" smtClean="0"/>
              <a:t>Het aanbod van producten wordt bepaald door: persoonlijke </a:t>
            </a:r>
            <a:r>
              <a:rPr lang="nl-NL" sz="2300" dirty="0"/>
              <a:t>voorkeur, concurrerende producten, concurrenten, budget klant, weer/seizoen.</a:t>
            </a:r>
          </a:p>
          <a:p>
            <a:r>
              <a:rPr lang="nl-NL" sz="2300" dirty="0" smtClean="0"/>
              <a:t>Betalingsbereidheid is hoeveel </a:t>
            </a:r>
            <a:r>
              <a:rPr lang="nl-NL" sz="2300" dirty="0"/>
              <a:t>de klanten (noemen we bij economie consumenten) bereid zijn maximaal te betalen.</a:t>
            </a:r>
          </a:p>
          <a:p>
            <a:r>
              <a:rPr lang="nl-NL" sz="2300" dirty="0" smtClean="0"/>
              <a:t>Wanneer de aanbieder </a:t>
            </a:r>
            <a:r>
              <a:rPr lang="nl-NL" sz="2300" dirty="0"/>
              <a:t>de betaling bereidheid </a:t>
            </a:r>
            <a:r>
              <a:rPr lang="nl-NL" sz="2300" dirty="0" smtClean="0"/>
              <a:t>weet van de consument weet hij </a:t>
            </a:r>
            <a:r>
              <a:rPr lang="nl-NL" sz="2300" dirty="0"/>
              <a:t>de maximale prijs die hij kan vragen voor zijn producten</a:t>
            </a:r>
            <a:r>
              <a:rPr lang="nl-NL" sz="2300" dirty="0" smtClean="0"/>
              <a:t>. (als hij concurrentie heeft, moet die mogelijk wel ze prijs lager maken dan de maximale prijs)</a:t>
            </a:r>
            <a:endParaRPr lang="nl-NL" sz="2300" dirty="0"/>
          </a:p>
          <a:p>
            <a:endParaRPr lang="nl-NL" sz="2300" dirty="0"/>
          </a:p>
        </p:txBody>
      </p:sp>
    </p:spTree>
    <p:extLst>
      <p:ext uri="{BB962C8B-B14F-4D97-AF65-F5344CB8AC3E}">
        <p14:creationId xmlns:p14="http://schemas.microsoft.com/office/powerpoint/2010/main" val="95838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Lees paragraaf </a:t>
            </a:r>
            <a:r>
              <a:rPr lang="nl-NL" dirty="0"/>
              <a:t>Substitutie en complementariteit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5699403" cy="3880773"/>
          </a:xfrm>
        </p:spPr>
        <p:txBody>
          <a:bodyPr>
            <a:normAutofit/>
          </a:bodyPr>
          <a:lstStyle/>
          <a:p>
            <a:r>
              <a:rPr lang="nl-NL" sz="2500" dirty="0"/>
              <a:t>Hiervoor 5 minuten de tijd.</a:t>
            </a:r>
          </a:p>
          <a:p>
            <a:r>
              <a:rPr lang="nl-NL" sz="2500" dirty="0"/>
              <a:t>De eerste 3 minuten lees/werk je zelfstandig.</a:t>
            </a:r>
          </a:p>
          <a:p>
            <a:r>
              <a:rPr lang="nl-NL" sz="2500" dirty="0"/>
              <a:t>Daarna mag je overleggen</a:t>
            </a:r>
            <a:r>
              <a:rPr lang="nl-NL" sz="2500" dirty="0" smtClean="0"/>
              <a:t>.</a:t>
            </a:r>
          </a:p>
          <a:p>
            <a:endParaRPr lang="nl-NL" sz="2500" dirty="0"/>
          </a:p>
          <a:p>
            <a:pPr marL="0" indent="0">
              <a:buNone/>
            </a:pPr>
            <a:endParaRPr lang="nl-NL" sz="2500" dirty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6196263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6196263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6196263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619626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6196263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788732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Kennismaking / wie ben ik.</a:t>
            </a:r>
          </a:p>
          <a:p>
            <a:r>
              <a:rPr lang="nl-NL" sz="2500" dirty="0" smtClean="0"/>
              <a:t>Benodigdheden/werkwijze.</a:t>
            </a:r>
          </a:p>
          <a:p>
            <a:r>
              <a:rPr lang="nl-NL" sz="2500" dirty="0" smtClean="0"/>
              <a:t>PTA</a:t>
            </a:r>
          </a:p>
          <a:p>
            <a:r>
              <a:rPr lang="nl-NL" sz="2500" dirty="0" smtClean="0"/>
              <a:t>Starten met </a:t>
            </a:r>
            <a:r>
              <a:rPr lang="nl-NL" sz="2500" smtClean="0"/>
              <a:t>de lesbrief.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59834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2500" dirty="0" smtClean="0"/>
              <a:t>Wat waren substitutiegoederen?</a:t>
            </a:r>
          </a:p>
          <a:p>
            <a:r>
              <a:rPr lang="nl-NL" sz="2500" dirty="0" smtClean="0"/>
              <a:t>Goederen die elkaar vervangen, denk aan koffie en thee, sinaasappels en ander fruit.</a:t>
            </a:r>
          </a:p>
          <a:p>
            <a:r>
              <a:rPr lang="nl-NL" sz="2500" dirty="0" smtClean="0"/>
              <a:t>Wat waren complementaire goederen?</a:t>
            </a:r>
          </a:p>
          <a:p>
            <a:r>
              <a:rPr lang="nl-NL" sz="2500" dirty="0" smtClean="0"/>
              <a:t>Goederen die je vaak samen nodig hebt, die elkaar aanvullen, denk aan koffie en koffiemelk, mobiele telefoon en oplader.</a:t>
            </a:r>
          </a:p>
          <a:p>
            <a:r>
              <a:rPr lang="nl-NL" sz="2500" dirty="0" smtClean="0"/>
              <a:t>De prijsontwikkeling van goederen heeft verschillende effecten afhankelijk of het complementaire goederen of substitutiegoederen zijn.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95071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vragen 2 t/m 5.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5699403" cy="3880773"/>
          </a:xfrm>
        </p:spPr>
        <p:txBody>
          <a:bodyPr>
            <a:normAutofit/>
          </a:bodyPr>
          <a:lstStyle/>
          <a:p>
            <a:r>
              <a:rPr lang="nl-NL" sz="2500" dirty="0"/>
              <a:t>Hiervoor 5 minuten de tijd.</a:t>
            </a:r>
          </a:p>
          <a:p>
            <a:r>
              <a:rPr lang="nl-NL" sz="2500" dirty="0"/>
              <a:t>De eerste 3 minuten lees/werk je zelfstandig.</a:t>
            </a:r>
          </a:p>
          <a:p>
            <a:r>
              <a:rPr lang="nl-NL" sz="2500" dirty="0"/>
              <a:t>Daarna mag je overleggen</a:t>
            </a:r>
            <a:r>
              <a:rPr lang="nl-NL" sz="2500" dirty="0" smtClean="0"/>
              <a:t>.</a:t>
            </a:r>
          </a:p>
          <a:p>
            <a:endParaRPr lang="nl-NL" sz="2500" dirty="0"/>
          </a:p>
          <a:p>
            <a:pPr marL="0" indent="0">
              <a:buNone/>
            </a:pPr>
            <a:endParaRPr lang="nl-NL" sz="2500" dirty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6196263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6196263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6196263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619626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6196263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73232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8253"/>
          <a:stretch/>
        </p:blipFill>
        <p:spPr>
          <a:xfrm>
            <a:off x="0" y="-1"/>
            <a:ext cx="12192000" cy="74595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4612"/>
          <a:stretch/>
        </p:blipFill>
        <p:spPr>
          <a:xfrm>
            <a:off x="0" y="-1"/>
            <a:ext cx="12192000" cy="161223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39940"/>
          <a:stretch/>
        </p:blipFill>
        <p:spPr>
          <a:xfrm>
            <a:off x="0" y="0"/>
            <a:ext cx="12192000" cy="381401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35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65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0705"/>
          <a:stretch/>
        </p:blipFill>
        <p:spPr>
          <a:xfrm>
            <a:off x="0" y="-1"/>
            <a:ext cx="10912642" cy="63767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2822"/>
          <a:stretch/>
        </p:blipFill>
        <p:spPr>
          <a:xfrm>
            <a:off x="0" y="0"/>
            <a:ext cx="10912642" cy="323649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38440"/>
          <a:stretch/>
        </p:blipFill>
        <p:spPr>
          <a:xfrm>
            <a:off x="0" y="-1"/>
            <a:ext cx="10912642" cy="42230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0912642" cy="6860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660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2511"/>
          <a:stretch/>
        </p:blipFill>
        <p:spPr>
          <a:xfrm>
            <a:off x="0" y="1"/>
            <a:ext cx="9805737" cy="51735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3353"/>
          <a:stretch/>
        </p:blipFill>
        <p:spPr>
          <a:xfrm>
            <a:off x="0" y="1"/>
            <a:ext cx="9805737" cy="184083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9319"/>
          <a:stretch/>
        </p:blipFill>
        <p:spPr>
          <a:xfrm>
            <a:off x="0" y="0"/>
            <a:ext cx="9805737" cy="350118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15880"/>
          <a:stretch/>
        </p:blipFill>
        <p:spPr>
          <a:xfrm>
            <a:off x="0" y="0"/>
            <a:ext cx="9805737" cy="5811253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6824"/>
          <a:stretch/>
        </p:blipFill>
        <p:spPr>
          <a:xfrm>
            <a:off x="0" y="0"/>
            <a:ext cx="9805737" cy="6436895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05737" cy="690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65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3803"/>
          <a:stretch/>
        </p:blipFill>
        <p:spPr>
          <a:xfrm>
            <a:off x="0" y="0"/>
            <a:ext cx="10058400" cy="58954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29594"/>
          <a:stretch/>
        </p:blipFill>
        <p:spPr>
          <a:xfrm>
            <a:off x="0" y="0"/>
            <a:ext cx="10058400" cy="256272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14389"/>
          <a:stretch/>
        </p:blipFill>
        <p:spPr>
          <a:xfrm>
            <a:off x="0" y="0"/>
            <a:ext cx="10058400" cy="311617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3639952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3"/>
          <a:srcRect b="46971"/>
          <a:stretch/>
        </p:blipFill>
        <p:spPr>
          <a:xfrm>
            <a:off x="0" y="3660005"/>
            <a:ext cx="12192000" cy="75558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60005"/>
            <a:ext cx="12192000" cy="142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989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vragen 6  en 7.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5699403" cy="3880773"/>
          </a:xfrm>
        </p:spPr>
        <p:txBody>
          <a:bodyPr>
            <a:normAutofit/>
          </a:bodyPr>
          <a:lstStyle/>
          <a:p>
            <a:r>
              <a:rPr lang="nl-NL" sz="2500" dirty="0"/>
              <a:t>Hiervoor 5 minuten de tijd.</a:t>
            </a:r>
          </a:p>
          <a:p>
            <a:r>
              <a:rPr lang="nl-NL" sz="2500" dirty="0"/>
              <a:t>De eerste 3 minuten lees/werk je zelfstandig.</a:t>
            </a:r>
          </a:p>
          <a:p>
            <a:r>
              <a:rPr lang="nl-NL" sz="2500" dirty="0"/>
              <a:t>Daarna mag je overleggen</a:t>
            </a:r>
            <a:r>
              <a:rPr lang="nl-NL" sz="2500" dirty="0" smtClean="0"/>
              <a:t>.</a:t>
            </a:r>
          </a:p>
          <a:p>
            <a:endParaRPr lang="nl-NL" sz="2500" dirty="0"/>
          </a:p>
          <a:p>
            <a:pPr marL="0" indent="0">
              <a:buNone/>
            </a:pPr>
            <a:endParaRPr lang="nl-NL" sz="2500" dirty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6196263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6196263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6196263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619626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6196263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016473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30862"/>
          <a:stretch/>
        </p:blipFill>
        <p:spPr>
          <a:xfrm>
            <a:off x="0" y="19050"/>
            <a:ext cx="12192000" cy="125629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49"/>
            <a:ext cx="12192000" cy="181707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b="44371"/>
          <a:stretch/>
        </p:blipFill>
        <p:spPr>
          <a:xfrm>
            <a:off x="0" y="1836126"/>
            <a:ext cx="12192000" cy="76269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36126"/>
            <a:ext cx="12192000" cy="1371047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4"/>
          <a:srcRect b="48554"/>
          <a:stretch/>
        </p:blipFill>
        <p:spPr>
          <a:xfrm>
            <a:off x="0" y="3000276"/>
            <a:ext cx="12192000" cy="633262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000275"/>
            <a:ext cx="12192000" cy="1230923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5"/>
          <a:srcRect b="47715"/>
          <a:stretch/>
        </p:blipFill>
        <p:spPr>
          <a:xfrm>
            <a:off x="0" y="4100975"/>
            <a:ext cx="12192000" cy="723688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100975"/>
            <a:ext cx="12192000" cy="1384116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6"/>
          <a:srcRect b="40219"/>
          <a:stretch/>
        </p:blipFill>
        <p:spPr>
          <a:xfrm>
            <a:off x="0" y="5298974"/>
            <a:ext cx="12192000" cy="728847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5298974"/>
            <a:ext cx="12192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55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6699"/>
          <a:stretch/>
        </p:blipFill>
        <p:spPr>
          <a:xfrm>
            <a:off x="0" y="0"/>
            <a:ext cx="12192000" cy="73392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5797"/>
          <a:stretch/>
        </p:blipFill>
        <p:spPr>
          <a:xfrm>
            <a:off x="0" y="0"/>
            <a:ext cx="12192000" cy="133550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16270"/>
          <a:stretch/>
        </p:blipFill>
        <p:spPr>
          <a:xfrm>
            <a:off x="0" y="0"/>
            <a:ext cx="12192000" cy="462012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517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86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Kennismaking/ wie ben ik.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672389"/>
            <a:ext cx="8596668" cy="4368973"/>
          </a:xfrm>
        </p:spPr>
        <p:txBody>
          <a:bodyPr>
            <a:normAutofit fontScale="92500" lnSpcReduction="20000"/>
          </a:bodyPr>
          <a:lstStyle/>
          <a:p>
            <a:r>
              <a:rPr lang="nl-NL" sz="2500" dirty="0" smtClean="0"/>
              <a:t>Bas Jacobs (docent economie en M en O).</a:t>
            </a:r>
          </a:p>
          <a:p>
            <a:r>
              <a:rPr lang="nl-NL" sz="2500" dirty="0" smtClean="0"/>
              <a:t>28 jaar.</a:t>
            </a:r>
          </a:p>
          <a:p>
            <a:r>
              <a:rPr lang="nl-NL" sz="2500" dirty="0" smtClean="0"/>
              <a:t>Kom oorspronkelijk uit Leiderdorp (naast Leiden, naast Den Haag).</a:t>
            </a:r>
          </a:p>
          <a:p>
            <a:r>
              <a:rPr lang="nl-NL" sz="2500" dirty="0" smtClean="0"/>
              <a:t>Eerst havo gedaan </a:t>
            </a:r>
            <a:r>
              <a:rPr lang="nl-NL" sz="2500" dirty="0" smtClean="0">
                <a:sym typeface="Wingdings" panose="05000000000000000000" pitchFamily="2" charset="2"/>
              </a:rPr>
              <a:t> vwo gedaan. Economie en bedrijfseconomie gestudeerd, toen </a:t>
            </a:r>
            <a:r>
              <a:rPr lang="nl-NL" sz="2500" dirty="0" err="1" smtClean="0">
                <a:sym typeface="Wingdings" panose="05000000000000000000" pitchFamily="2" charset="2"/>
              </a:rPr>
              <a:t>behaviour</a:t>
            </a:r>
            <a:r>
              <a:rPr lang="nl-NL" sz="2500" dirty="0" smtClean="0">
                <a:sym typeface="Wingdings" panose="05000000000000000000" pitchFamily="2" charset="2"/>
              </a:rPr>
              <a:t> </a:t>
            </a:r>
            <a:r>
              <a:rPr lang="nl-NL" sz="2500" dirty="0" err="1" smtClean="0">
                <a:sym typeface="Wingdings" panose="05000000000000000000" pitchFamily="2" charset="2"/>
              </a:rPr>
              <a:t>economics</a:t>
            </a:r>
            <a:r>
              <a:rPr lang="nl-NL" sz="2500" dirty="0" smtClean="0">
                <a:sym typeface="Wingdings" panose="05000000000000000000" pitchFamily="2" charset="2"/>
              </a:rPr>
              <a:t> </a:t>
            </a:r>
            <a:r>
              <a:rPr lang="nl-NL" sz="2500" dirty="0" err="1" smtClean="0">
                <a:sym typeface="Wingdings" panose="05000000000000000000" pitchFamily="2" charset="2"/>
              </a:rPr>
              <a:t>gemasterd</a:t>
            </a:r>
            <a:r>
              <a:rPr lang="nl-NL" sz="2500" dirty="0" smtClean="0">
                <a:sym typeface="Wingdings" panose="05000000000000000000" pitchFamily="2" charset="2"/>
              </a:rPr>
              <a:t>. Toen mijn lesbevoegdheid economie gehaald in Nijmegen, nu bezig met lesbevoegdheid M en O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Heb berucht slechte spelling.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Vragen?</a:t>
            </a:r>
          </a:p>
          <a:p>
            <a:endParaRPr lang="nl-NL" sz="2500" dirty="0">
              <a:sym typeface="Wingdings" panose="05000000000000000000" pitchFamily="2" charset="2"/>
            </a:endParaRPr>
          </a:p>
          <a:p>
            <a:r>
              <a:rPr lang="nl-NL" sz="2500" dirty="0" smtClean="0">
                <a:sym typeface="Wingdings" panose="05000000000000000000" pitchFamily="2" charset="2"/>
              </a:rPr>
              <a:t>Wat vind ik allemaal goed:</a:t>
            </a:r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437894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Benodigdheden. / werkwijze.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Je boekje</a:t>
            </a:r>
          </a:p>
          <a:p>
            <a:r>
              <a:rPr lang="nl-NL" sz="2500" dirty="0" smtClean="0"/>
              <a:t>Structuur tijdens de les: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500" dirty="0" smtClean="0"/>
              <a:t>Herhaling theorie vorige les (nabespreken huiswerk).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500" dirty="0" smtClean="0"/>
              <a:t>Nieuwe theorie.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500" dirty="0" smtClean="0"/>
              <a:t>Zelfstandig lezen/maken opgaves.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500" dirty="0" smtClean="0"/>
              <a:t>Nabespreken opgaves. (stap 2/3/4 herhalen)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500" dirty="0" smtClean="0"/>
              <a:t>Nabespreken les. (opgeven huiswerk)</a:t>
            </a:r>
          </a:p>
          <a:p>
            <a:pPr marL="0" indent="0">
              <a:buNone/>
            </a:pPr>
            <a:endParaRPr lang="nl-NL" sz="2500" dirty="0" smtClean="0"/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66232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192505"/>
            <a:ext cx="8596668" cy="1737895"/>
          </a:xfrm>
        </p:spPr>
        <p:txBody>
          <a:bodyPr/>
          <a:lstStyle/>
          <a:p>
            <a:r>
              <a:rPr lang="nl-NL" dirty="0" smtClean="0"/>
              <a:t>PTA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677334" y="1443789"/>
            <a:ext cx="8596668" cy="477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74069"/>
            <a:ext cx="12192000" cy="5860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7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economie?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Bedenk eens voor jezelf in 1 minuut waar je aan denkt bij het woord economie</a:t>
            </a:r>
          </a:p>
          <a:p>
            <a:r>
              <a:rPr lang="nl-NL" sz="2500" dirty="0" smtClean="0"/>
              <a:t>En bij het schoolvak economie.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368041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3" y="609599"/>
            <a:ext cx="11245961" cy="1550989"/>
          </a:xfrm>
        </p:spPr>
        <p:txBody>
          <a:bodyPr/>
          <a:lstStyle/>
          <a:p>
            <a:r>
              <a:rPr lang="nl-NL" dirty="0" smtClean="0"/>
              <a:t>													                       bron: AD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503165"/>
            <a:ext cx="8358382" cy="353819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Wel of geen economie?</a:t>
            </a:r>
          </a:p>
          <a:p>
            <a:r>
              <a:rPr lang="nl-NL" sz="2500" dirty="0" smtClean="0"/>
              <a:t>Wel of niet schoolvak economie?</a:t>
            </a:r>
          </a:p>
          <a:p>
            <a:endParaRPr lang="nl-NL" sz="25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25263" cy="2503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555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												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2282434" cy="3770979"/>
          </a:xfrm>
        </p:spPr>
        <p:txBody>
          <a:bodyPr>
            <a:normAutofit/>
          </a:bodyPr>
          <a:lstStyle/>
          <a:p>
            <a:r>
              <a:rPr lang="nl-NL" sz="2500" dirty="0" smtClean="0"/>
              <a:t>Wel of geen economie?</a:t>
            </a:r>
          </a:p>
          <a:p>
            <a:r>
              <a:rPr lang="nl-NL" sz="2500" dirty="0" smtClean="0"/>
              <a:t>Wel of niet schoolvak economie?</a:t>
            </a:r>
          </a:p>
          <a:p>
            <a:endParaRPr lang="nl-NL" sz="2500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9769" y="0"/>
            <a:ext cx="9232232" cy="6884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4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Start met het boekje: 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Eerste hoofdstukken printen we voor jullie uit, aangezien het boekje nog niet geleverd is.</a:t>
            </a:r>
          </a:p>
          <a:p>
            <a:endParaRPr lang="nl-NL" sz="2500" dirty="0" smtClean="0"/>
          </a:p>
          <a:p>
            <a:r>
              <a:rPr lang="nl-NL" sz="2500" dirty="0" smtClean="0"/>
              <a:t>Vandaag: </a:t>
            </a:r>
          </a:p>
          <a:p>
            <a:r>
              <a:rPr lang="nl-NL" sz="2500" dirty="0" smtClean="0"/>
              <a:t>markt en vraag.</a:t>
            </a:r>
          </a:p>
          <a:p>
            <a:r>
              <a:rPr lang="nl-NL" sz="2500" dirty="0"/>
              <a:t>Substitutie en complementariteit </a:t>
            </a:r>
          </a:p>
        </p:txBody>
      </p:sp>
    </p:spTree>
    <p:extLst>
      <p:ext uri="{BB962C8B-B14F-4D97-AF65-F5344CB8AC3E}">
        <p14:creationId xmlns:p14="http://schemas.microsoft.com/office/powerpoint/2010/main" val="3030866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221</TotalTime>
  <Words>701</Words>
  <Application>Microsoft Office PowerPoint</Application>
  <PresentationFormat>Breedbeeld</PresentationFormat>
  <Paragraphs>122</Paragraphs>
  <Slides>28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28</vt:i4>
      </vt:variant>
    </vt:vector>
  </HeadingPairs>
  <TitlesOfParts>
    <vt:vector size="33" baseType="lpstr">
      <vt:lpstr>Arial</vt:lpstr>
      <vt:lpstr>Trebuchet MS</vt:lpstr>
      <vt:lpstr>Wingdings</vt:lpstr>
      <vt:lpstr>Wingdings 3</vt:lpstr>
      <vt:lpstr>Facet</vt:lpstr>
      <vt:lpstr>Welkom havo 3.</vt:lpstr>
      <vt:lpstr>Agenda:</vt:lpstr>
      <vt:lpstr>Kennismaking/ wie ben ik.</vt:lpstr>
      <vt:lpstr>Benodigdheden. / werkwijze.</vt:lpstr>
      <vt:lpstr>PTA </vt:lpstr>
      <vt:lpstr>Wat is economie?</vt:lpstr>
      <vt:lpstr>                                    bron: AD</vt:lpstr>
      <vt:lpstr>             </vt:lpstr>
      <vt:lpstr>Start met het boekje: </vt:lpstr>
      <vt:lpstr>Lees paragraaf markt en vraag, betalingsbereidheid en markt. </vt:lpstr>
      <vt:lpstr>PowerPoint-presentatie</vt:lpstr>
      <vt:lpstr>Beantwoord vragen 2 t/m 5.</vt:lpstr>
      <vt:lpstr>PowerPoint-presentatie</vt:lpstr>
      <vt:lpstr>Beantwoord vragen 6 t/m 8.</vt:lpstr>
      <vt:lpstr>PowerPoint-presentatie</vt:lpstr>
      <vt:lpstr>PowerPoint-presentatie</vt:lpstr>
      <vt:lpstr>PowerPoint-presentatie</vt:lpstr>
      <vt:lpstr>Wat hebben we tot nu toe gezien?</vt:lpstr>
      <vt:lpstr>Lees paragraaf Substitutie en complementariteit</vt:lpstr>
      <vt:lpstr>PowerPoint-presentatie</vt:lpstr>
      <vt:lpstr>Maak vragen 2 t/m 5.</vt:lpstr>
      <vt:lpstr>PowerPoint-presentatie</vt:lpstr>
      <vt:lpstr>PowerPoint-presentatie</vt:lpstr>
      <vt:lpstr>PowerPoint-presentatie</vt:lpstr>
      <vt:lpstr>PowerPoint-presentatie</vt:lpstr>
      <vt:lpstr>Maak vragen 6  en 7.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Jacobs, B (Bas)</cp:lastModifiedBy>
  <cp:revision>28</cp:revision>
  <dcterms:created xsi:type="dcterms:W3CDTF">2017-08-27T09:00:36Z</dcterms:created>
  <dcterms:modified xsi:type="dcterms:W3CDTF">2017-08-31T07:28:07Z</dcterms:modified>
</cp:coreProperties>
</file>