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0" r:id="rId6"/>
    <p:sldId id="266" r:id="rId7"/>
    <p:sldId id="276" r:id="rId8"/>
    <p:sldId id="277" r:id="rId9"/>
    <p:sldId id="265" r:id="rId10"/>
    <p:sldId id="267" r:id="rId11"/>
    <p:sldId id="268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9" r:id="rId23"/>
    <p:sldId id="291" r:id="rId24"/>
    <p:sldId id="292" r:id="rId25"/>
    <p:sldId id="293" r:id="rId26"/>
    <p:sldId id="288" r:id="rId27"/>
    <p:sldId id="290" r:id="rId28"/>
    <p:sldId id="29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markt en vraag, betalingsbereidheid en markt.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861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1894" y="613611"/>
            <a:ext cx="8552107" cy="606391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Wat is een markt?</a:t>
            </a:r>
          </a:p>
          <a:p>
            <a:r>
              <a:rPr lang="nl-NL" sz="2500" dirty="0" smtClean="0"/>
              <a:t>Een plek waar vraag en aanbod samenkomen</a:t>
            </a:r>
          </a:p>
          <a:p>
            <a:r>
              <a:rPr lang="nl-NL" sz="2500" dirty="0" smtClean="0"/>
              <a:t>Een concrete markt is een fysieke plek (de markt van groente en fruit)</a:t>
            </a:r>
          </a:p>
          <a:p>
            <a:r>
              <a:rPr lang="nl-NL" sz="2500" dirty="0" smtClean="0"/>
              <a:t>Een abstracte markt is een niet fysieke plek (bijvoorbeeld marktplaats of bol.com)</a:t>
            </a:r>
          </a:p>
          <a:p>
            <a:r>
              <a:rPr lang="nl-NL" sz="2500" dirty="0" smtClean="0"/>
              <a:t>Wat bepaald hoeveel producten je meeneemt naar deze markt.?</a:t>
            </a:r>
          </a:p>
          <a:p>
            <a:r>
              <a:rPr lang="nl-NL" sz="2500" dirty="0" smtClean="0"/>
              <a:t>Persoonlijke voorkeur, concurrerende producten, concurrenten, budget klant, weer/seizoen.</a:t>
            </a:r>
          </a:p>
          <a:p>
            <a:r>
              <a:rPr lang="nl-NL" sz="2500" dirty="0" smtClean="0"/>
              <a:t>Wat is betalingsbereidheid?</a:t>
            </a:r>
          </a:p>
          <a:p>
            <a:r>
              <a:rPr lang="nl-NL" sz="2500" dirty="0" smtClean="0"/>
              <a:t>Hoeveel de klanten (noemen we bij economie consumenten) bereid zijn maximaal te betalen.</a:t>
            </a:r>
          </a:p>
          <a:p>
            <a:r>
              <a:rPr lang="nl-NL" sz="2500" dirty="0" smtClean="0"/>
              <a:t>Waarom wil de aanbieder de betaling bereidheid kennen van de consumenten?</a:t>
            </a:r>
          </a:p>
          <a:p>
            <a:r>
              <a:rPr lang="nl-NL" sz="2500" dirty="0" smtClean="0"/>
              <a:t>Dan weet die de maximale prijs die hij kan vragen voor zijn producten.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970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Beantwoord vragen 2 t/m 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1215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85347" cy="46923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34629"/>
            <a:ext cx="12192001" cy="45627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89149"/>
            <a:ext cx="12192000" cy="42186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" y="1104816"/>
            <a:ext cx="12192001" cy="63944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6"/>
          <a:srcRect t="35852"/>
          <a:stretch/>
        </p:blipFill>
        <p:spPr>
          <a:xfrm>
            <a:off x="-3" y="1673902"/>
            <a:ext cx="12192002" cy="48711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4" y="2161016"/>
            <a:ext cx="12192003" cy="334175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5" y="2415688"/>
            <a:ext cx="12192005" cy="422234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" y="2768461"/>
            <a:ext cx="12191999" cy="64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19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Beantwoord vragen 6 t/m 8.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792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792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9262"/>
            <a:ext cx="12192000" cy="139824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77505"/>
            <a:ext cx="12192000" cy="144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1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10"/>
            <a:ext cx="12192000" cy="12260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5075"/>
            <a:ext cx="12192000" cy="124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98"/>
            <a:ext cx="12192000" cy="13020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1533"/>
            <a:ext cx="12192000" cy="13377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27302"/>
            <a:ext cx="12192000" cy="118698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653300"/>
            <a:ext cx="12192000" cy="158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4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tot nu toe gezien?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251285"/>
            <a:ext cx="9189781" cy="4790078"/>
          </a:xfrm>
        </p:spPr>
        <p:txBody>
          <a:bodyPr>
            <a:noAutofit/>
          </a:bodyPr>
          <a:lstStyle/>
          <a:p>
            <a:r>
              <a:rPr lang="nl-NL" sz="2300" dirty="0" smtClean="0"/>
              <a:t>Een markt is een </a:t>
            </a:r>
            <a:r>
              <a:rPr lang="nl-NL" sz="2300" dirty="0"/>
              <a:t>plek waar vraag en aanbod samenkomen</a:t>
            </a:r>
          </a:p>
          <a:p>
            <a:r>
              <a:rPr lang="nl-NL" sz="2300" dirty="0"/>
              <a:t>Een concrete markt is een fysieke plek (de markt van groente en fruit)</a:t>
            </a:r>
          </a:p>
          <a:p>
            <a:r>
              <a:rPr lang="nl-NL" sz="2300" dirty="0"/>
              <a:t>Een abstracte markt is een niet fysieke plek (bijvoorbeeld marktplaats of bol.com)</a:t>
            </a:r>
          </a:p>
          <a:p>
            <a:r>
              <a:rPr lang="nl-NL" sz="2300" dirty="0" smtClean="0"/>
              <a:t>Het aanbod van producten wordt bepaald door: persoonlijke </a:t>
            </a:r>
            <a:r>
              <a:rPr lang="nl-NL" sz="2300" dirty="0"/>
              <a:t>voorkeur, concurrerende producten, concurrenten, budget klant, weer/seizoen.</a:t>
            </a:r>
          </a:p>
          <a:p>
            <a:r>
              <a:rPr lang="nl-NL" sz="2300" dirty="0" smtClean="0"/>
              <a:t>Betalingsbereidheid is hoeveel </a:t>
            </a:r>
            <a:r>
              <a:rPr lang="nl-NL" sz="2300" dirty="0"/>
              <a:t>de klanten (noemen we bij economie consumenten) bereid zijn maximaal te betalen.</a:t>
            </a:r>
          </a:p>
          <a:p>
            <a:r>
              <a:rPr lang="nl-NL" sz="2300" dirty="0" smtClean="0"/>
              <a:t>Wanneer de aanbieder </a:t>
            </a:r>
            <a:r>
              <a:rPr lang="nl-NL" sz="2300" dirty="0"/>
              <a:t>de betaling bereidheid </a:t>
            </a:r>
            <a:r>
              <a:rPr lang="nl-NL" sz="2300" dirty="0" smtClean="0"/>
              <a:t>weet van de consument weet hij </a:t>
            </a:r>
            <a:r>
              <a:rPr lang="nl-NL" sz="2300" dirty="0"/>
              <a:t>de maximale prijs die hij kan vragen voor zijn producten</a:t>
            </a:r>
            <a:r>
              <a:rPr lang="nl-NL" sz="2300" dirty="0" smtClean="0"/>
              <a:t>. (als hij concurrentie heeft, moet die mogelijk wel ze prijs lager maken dan de maximale prijs)</a:t>
            </a:r>
            <a:endParaRPr lang="nl-NL" sz="2300" dirty="0"/>
          </a:p>
          <a:p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95838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</a:t>
            </a:r>
            <a:r>
              <a:rPr lang="nl-NL" dirty="0"/>
              <a:t>Substitutie en complementariteit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8873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</a:t>
            </a:r>
          </a:p>
          <a:p>
            <a:r>
              <a:rPr lang="nl-NL" sz="2500" dirty="0" smtClean="0"/>
              <a:t>Starten met </a:t>
            </a:r>
            <a:r>
              <a:rPr lang="nl-NL" sz="2500" smtClean="0"/>
              <a:t>de lesbrief.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Wat waren substitutiegoederen?</a:t>
            </a:r>
          </a:p>
          <a:p>
            <a:r>
              <a:rPr lang="nl-NL" sz="2500" dirty="0" smtClean="0"/>
              <a:t>Goederen die elkaar vervangen, denk aan koffie en thee, sinaasappels en ander fruit.</a:t>
            </a:r>
          </a:p>
          <a:p>
            <a:r>
              <a:rPr lang="nl-NL" sz="2500" dirty="0" smtClean="0"/>
              <a:t>Wat waren complementaire goederen?</a:t>
            </a:r>
          </a:p>
          <a:p>
            <a:r>
              <a:rPr lang="nl-NL" sz="2500" dirty="0" smtClean="0"/>
              <a:t>Goederen die je vaak samen nodig hebt, die elkaar aanvullen, denk aan koffie en koffiemelk, mobiele telefoon en oplader.</a:t>
            </a:r>
          </a:p>
          <a:p>
            <a:r>
              <a:rPr lang="nl-NL" sz="2500" dirty="0" smtClean="0"/>
              <a:t>De prijsontwikkeling van goederen heeft verschillende effecten afhankelijk of het complementaire goederen of substitutiegoederen zijn.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5071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vragen 2 t/m 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3232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253"/>
          <a:stretch/>
        </p:blipFill>
        <p:spPr>
          <a:xfrm>
            <a:off x="0" y="-1"/>
            <a:ext cx="12192000" cy="7459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612"/>
          <a:stretch/>
        </p:blipFill>
        <p:spPr>
          <a:xfrm>
            <a:off x="0" y="-1"/>
            <a:ext cx="12192000" cy="16122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940"/>
          <a:stretch/>
        </p:blipFill>
        <p:spPr>
          <a:xfrm>
            <a:off x="0" y="0"/>
            <a:ext cx="12192000" cy="38140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35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5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705"/>
          <a:stretch/>
        </p:blipFill>
        <p:spPr>
          <a:xfrm>
            <a:off x="0" y="-1"/>
            <a:ext cx="10912642" cy="6376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822"/>
          <a:stretch/>
        </p:blipFill>
        <p:spPr>
          <a:xfrm>
            <a:off x="0" y="0"/>
            <a:ext cx="10912642" cy="32364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440"/>
          <a:stretch/>
        </p:blipFill>
        <p:spPr>
          <a:xfrm>
            <a:off x="0" y="-1"/>
            <a:ext cx="10912642" cy="42230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912642" cy="686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6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511"/>
          <a:stretch/>
        </p:blipFill>
        <p:spPr>
          <a:xfrm>
            <a:off x="0" y="1"/>
            <a:ext cx="9805737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353"/>
          <a:stretch/>
        </p:blipFill>
        <p:spPr>
          <a:xfrm>
            <a:off x="0" y="1"/>
            <a:ext cx="9805737" cy="18408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319"/>
          <a:stretch/>
        </p:blipFill>
        <p:spPr>
          <a:xfrm>
            <a:off x="0" y="0"/>
            <a:ext cx="9805737" cy="35011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880"/>
          <a:stretch/>
        </p:blipFill>
        <p:spPr>
          <a:xfrm>
            <a:off x="0" y="0"/>
            <a:ext cx="9805737" cy="58112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24"/>
          <a:stretch/>
        </p:blipFill>
        <p:spPr>
          <a:xfrm>
            <a:off x="0" y="0"/>
            <a:ext cx="9805737" cy="64368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05737" cy="690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5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803"/>
          <a:stretch/>
        </p:blipFill>
        <p:spPr>
          <a:xfrm>
            <a:off x="0" y="0"/>
            <a:ext cx="10058400" cy="5895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9594"/>
          <a:stretch/>
        </p:blipFill>
        <p:spPr>
          <a:xfrm>
            <a:off x="0" y="0"/>
            <a:ext cx="10058400" cy="2562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389"/>
          <a:stretch/>
        </p:blipFill>
        <p:spPr>
          <a:xfrm>
            <a:off x="0" y="0"/>
            <a:ext cx="10058400" cy="31161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363995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6971"/>
          <a:stretch/>
        </p:blipFill>
        <p:spPr>
          <a:xfrm>
            <a:off x="0" y="3660005"/>
            <a:ext cx="12192000" cy="7555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0005"/>
            <a:ext cx="12192000" cy="14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98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vragen 6  en 7.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1647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0862"/>
          <a:stretch/>
        </p:blipFill>
        <p:spPr>
          <a:xfrm>
            <a:off x="0" y="19050"/>
            <a:ext cx="12192000" cy="12562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49"/>
            <a:ext cx="12192000" cy="181707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4371"/>
          <a:stretch/>
        </p:blipFill>
        <p:spPr>
          <a:xfrm>
            <a:off x="0" y="1836126"/>
            <a:ext cx="12192000" cy="76269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36126"/>
            <a:ext cx="12192000" cy="13710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b="48554"/>
          <a:stretch/>
        </p:blipFill>
        <p:spPr>
          <a:xfrm>
            <a:off x="0" y="3000276"/>
            <a:ext cx="12192000" cy="63326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0275"/>
            <a:ext cx="12192000" cy="123092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b="47715"/>
          <a:stretch/>
        </p:blipFill>
        <p:spPr>
          <a:xfrm>
            <a:off x="0" y="4100975"/>
            <a:ext cx="12192000" cy="72368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00975"/>
            <a:ext cx="12192000" cy="138411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6"/>
          <a:srcRect b="40219"/>
          <a:stretch/>
        </p:blipFill>
        <p:spPr>
          <a:xfrm>
            <a:off x="0" y="5298974"/>
            <a:ext cx="12192000" cy="72884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98974"/>
            <a:ext cx="12192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699"/>
          <a:stretch/>
        </p:blipFill>
        <p:spPr>
          <a:xfrm>
            <a:off x="0" y="0"/>
            <a:ext cx="12192000" cy="7339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797"/>
          <a:stretch/>
        </p:blipFill>
        <p:spPr>
          <a:xfrm>
            <a:off x="0" y="0"/>
            <a:ext cx="12192000" cy="13355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270"/>
          <a:stretch/>
        </p:blipFill>
        <p:spPr>
          <a:xfrm>
            <a:off x="0" y="0"/>
            <a:ext cx="12192000" cy="46201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1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Wat vind ik allemaal goed: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789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Je boekje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232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92505"/>
            <a:ext cx="8596668" cy="1737895"/>
          </a:xfrm>
        </p:spPr>
        <p:txBody>
          <a:bodyPr/>
          <a:lstStyle/>
          <a:p>
            <a:r>
              <a:rPr lang="nl-NL" dirty="0" smtClean="0"/>
              <a:t>PTA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77334" y="1443789"/>
            <a:ext cx="8596668" cy="477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4069"/>
            <a:ext cx="12192000" cy="586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economie?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Bedenk eens voor jezelf in 1 minuut waar je aan denkt bij het woord economie</a:t>
            </a:r>
          </a:p>
          <a:p>
            <a:r>
              <a:rPr lang="nl-NL" sz="2500" dirty="0" smtClean="0"/>
              <a:t>En bij het schoolvak economie.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6804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1245961" cy="1550989"/>
          </a:xfrm>
        </p:spPr>
        <p:txBody>
          <a:bodyPr/>
          <a:lstStyle/>
          <a:p>
            <a:r>
              <a:rPr lang="nl-NL" dirty="0" smtClean="0"/>
              <a:t>													                       bron: 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503165"/>
            <a:ext cx="8358382" cy="353819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25263" cy="25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							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2282434" cy="377097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769" y="0"/>
            <a:ext cx="9232232" cy="68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Start met het boekje: 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Eerste hoofdstukken printen we voor jullie uit, aangezien het boekje nog niet geleverd is.</a:t>
            </a:r>
          </a:p>
          <a:p>
            <a:endParaRPr lang="nl-NL" sz="2500" dirty="0" smtClean="0"/>
          </a:p>
          <a:p>
            <a:r>
              <a:rPr lang="nl-NL" sz="2500" dirty="0" smtClean="0"/>
              <a:t>Vandaag: </a:t>
            </a:r>
          </a:p>
          <a:p>
            <a:r>
              <a:rPr lang="nl-NL" sz="2500" dirty="0" smtClean="0"/>
              <a:t>markt en vraag.</a:t>
            </a:r>
          </a:p>
          <a:p>
            <a:r>
              <a:rPr lang="nl-NL" sz="2500" dirty="0"/>
              <a:t>Substitutie en complementariteit </a:t>
            </a:r>
          </a:p>
        </p:txBody>
      </p:sp>
    </p:spTree>
    <p:extLst>
      <p:ext uri="{BB962C8B-B14F-4D97-AF65-F5344CB8AC3E}">
        <p14:creationId xmlns:p14="http://schemas.microsoft.com/office/powerpoint/2010/main" val="303086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701</Words>
  <Application>Microsoft Office PowerPoint</Application>
  <PresentationFormat>Breedbeeld</PresentationFormat>
  <Paragraphs>122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3" baseType="lpstr">
      <vt:lpstr>Arial</vt:lpstr>
      <vt:lpstr>Trebuchet MS</vt:lpstr>
      <vt:lpstr>Wingdings</vt:lpstr>
      <vt:lpstr>Wingdings 3</vt:lpstr>
      <vt:lpstr>Facet</vt:lpstr>
      <vt:lpstr>Welkom havo 3.</vt:lpstr>
      <vt:lpstr>Agenda:</vt:lpstr>
      <vt:lpstr>Kennismaking/ wie ben ik.</vt:lpstr>
      <vt:lpstr>Benodigdheden. / werkwijze.</vt:lpstr>
      <vt:lpstr>PTA </vt:lpstr>
      <vt:lpstr>Wat is economie?</vt:lpstr>
      <vt:lpstr>                                    bron: AD</vt:lpstr>
      <vt:lpstr>             </vt:lpstr>
      <vt:lpstr>Start met het boekje: </vt:lpstr>
      <vt:lpstr>Lees paragraaf markt en vraag, betalingsbereidheid en markt. </vt:lpstr>
      <vt:lpstr>PowerPoint-presentatie</vt:lpstr>
      <vt:lpstr>Beantwoord vragen 2 t/m 5.</vt:lpstr>
      <vt:lpstr>PowerPoint-presentatie</vt:lpstr>
      <vt:lpstr>Beantwoord vragen 6 t/m 8.</vt:lpstr>
      <vt:lpstr>PowerPoint-presentatie</vt:lpstr>
      <vt:lpstr>PowerPoint-presentatie</vt:lpstr>
      <vt:lpstr>PowerPoint-presentatie</vt:lpstr>
      <vt:lpstr>Wat hebben we tot nu toe gezien?</vt:lpstr>
      <vt:lpstr>Lees paragraaf Substitutie en complementariteit</vt:lpstr>
      <vt:lpstr>PowerPoint-presentatie</vt:lpstr>
      <vt:lpstr>Maak vragen 2 t/m 5.</vt:lpstr>
      <vt:lpstr>PowerPoint-presentatie</vt:lpstr>
      <vt:lpstr>PowerPoint-presentatie</vt:lpstr>
      <vt:lpstr>PowerPoint-presentatie</vt:lpstr>
      <vt:lpstr>PowerPoint-presentatie</vt:lpstr>
      <vt:lpstr>Maak vragen 6  en 7.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28</cp:revision>
  <dcterms:created xsi:type="dcterms:W3CDTF">2017-08-27T09:00:36Z</dcterms:created>
  <dcterms:modified xsi:type="dcterms:W3CDTF">2017-08-31T07:28:07Z</dcterms:modified>
</cp:coreProperties>
</file>